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Source Code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F6DFC9E-7560-4097-B95C-CE26714AF7C1}">
  <a:tblStyle styleId="{EF6DFC9E-7560-4097-B95C-CE26714AF7C1}"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SourceCodePro-regular.fntdata"/><Relationship Id="rId23"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599" cy="2690399"/>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599"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599"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599"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499" cy="3538499"/>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599" cy="800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599" cy="33401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599" cy="800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899" cy="334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899" cy="334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199"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199"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599" cy="800999"/>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599" cy="33401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09.png"/><Relationship Id="rId4" Type="http://schemas.openxmlformats.org/officeDocument/2006/relationships/image" Target="../media/image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599" cy="2690399"/>
          </a:xfrm>
          <a:prstGeom prst="rect">
            <a:avLst/>
          </a:prstGeom>
        </p:spPr>
        <p:txBody>
          <a:bodyPr anchorCtr="0" anchor="ctr" bIns="91425" lIns="91425" rIns="91425" tIns="91425">
            <a:noAutofit/>
          </a:bodyPr>
          <a:lstStyle/>
          <a:p>
            <a:pPr lvl="0" rtl="0">
              <a:spcBef>
                <a:spcPts val="0"/>
              </a:spcBef>
              <a:buNone/>
            </a:pPr>
            <a:r>
              <a:rPr lang="en"/>
              <a:t>TREChub</a:t>
            </a:r>
          </a:p>
        </p:txBody>
      </p:sp>
      <p:sp>
        <p:nvSpPr>
          <p:cNvPr id="57" name="Shape 57"/>
          <p:cNvSpPr txBox="1"/>
          <p:nvPr>
            <p:ph idx="1" type="subTitle"/>
          </p:nvPr>
        </p:nvSpPr>
        <p:spPr>
          <a:xfrm>
            <a:off x="311700" y="3890400"/>
            <a:ext cx="8520599" cy="7062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A Hub for Testing and Improving Information Retrieval Systems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04800" y="309350"/>
            <a:ext cx="8537700" cy="748200"/>
          </a:xfrm>
          <a:prstGeom prst="rect">
            <a:avLst/>
          </a:prstGeom>
        </p:spPr>
        <p:txBody>
          <a:bodyPr anchorCtr="0" anchor="t" bIns="91425" lIns="91425" rIns="91425" tIns="91425">
            <a:noAutofit/>
          </a:bodyPr>
          <a:lstStyle/>
          <a:p>
            <a:pPr lvl="0" algn="ctr">
              <a:spcBef>
                <a:spcPts val="0"/>
              </a:spcBef>
              <a:buNone/>
            </a:pPr>
            <a:r>
              <a:rPr lang="en">
                <a:solidFill>
                  <a:srgbClr val="0000FF"/>
                </a:solidFill>
              </a:rPr>
              <a:t>ER Attributes</a:t>
            </a:r>
          </a:p>
        </p:txBody>
      </p:sp>
      <p:pic>
        <p:nvPicPr>
          <p:cNvPr id="128" name="Shape 128"/>
          <p:cNvPicPr preferRelativeResize="0"/>
          <p:nvPr/>
        </p:nvPicPr>
        <p:blipFill>
          <a:blip r:embed="rId3">
            <a:alphaModFix/>
          </a:blip>
          <a:stretch>
            <a:fillRect/>
          </a:stretch>
        </p:blipFill>
        <p:spPr>
          <a:xfrm>
            <a:off x="1442675" y="1661350"/>
            <a:ext cx="5570149" cy="29224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04800" y="309350"/>
            <a:ext cx="8537700" cy="748200"/>
          </a:xfrm>
          <a:prstGeom prst="rect">
            <a:avLst/>
          </a:prstGeom>
        </p:spPr>
        <p:txBody>
          <a:bodyPr anchorCtr="0" anchor="t" bIns="91425" lIns="91425" rIns="91425" tIns="91425">
            <a:noAutofit/>
          </a:bodyPr>
          <a:lstStyle/>
          <a:p>
            <a:pPr lvl="0" algn="ctr">
              <a:spcBef>
                <a:spcPts val="0"/>
              </a:spcBef>
              <a:buNone/>
            </a:pPr>
            <a:r>
              <a:rPr lang="en" sz="4200">
                <a:solidFill>
                  <a:srgbClr val="0000FF"/>
                </a:solidFill>
              </a:rPr>
              <a:t>System Architecture</a:t>
            </a:r>
          </a:p>
        </p:txBody>
      </p:sp>
      <p:pic>
        <p:nvPicPr>
          <p:cNvPr id="134" name="Shape 134"/>
          <p:cNvPicPr preferRelativeResize="0"/>
          <p:nvPr/>
        </p:nvPicPr>
        <p:blipFill>
          <a:blip r:embed="rId3">
            <a:alphaModFix/>
          </a:blip>
          <a:stretch>
            <a:fillRect/>
          </a:stretch>
        </p:blipFill>
        <p:spPr>
          <a:xfrm>
            <a:off x="0" y="1124322"/>
            <a:ext cx="9144001" cy="352810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04800" y="309350"/>
            <a:ext cx="8537700" cy="748200"/>
          </a:xfrm>
          <a:prstGeom prst="rect">
            <a:avLst/>
          </a:prstGeom>
        </p:spPr>
        <p:txBody>
          <a:bodyPr anchorCtr="0" anchor="t" bIns="91425" lIns="91425" rIns="91425" tIns="91425">
            <a:noAutofit/>
          </a:bodyPr>
          <a:lstStyle/>
          <a:p>
            <a:pPr lvl="0" algn="ctr">
              <a:spcBef>
                <a:spcPts val="0"/>
              </a:spcBef>
              <a:buNone/>
            </a:pPr>
            <a:r>
              <a:rPr lang="en">
                <a:solidFill>
                  <a:srgbClr val="0000FF"/>
                </a:solidFill>
              </a:rPr>
              <a:t>DB Design</a:t>
            </a:r>
          </a:p>
        </p:txBody>
      </p:sp>
      <p:pic>
        <p:nvPicPr>
          <p:cNvPr id="140" name="Shape 140"/>
          <p:cNvPicPr preferRelativeResize="0"/>
          <p:nvPr/>
        </p:nvPicPr>
        <p:blipFill>
          <a:blip r:embed="rId3">
            <a:alphaModFix/>
          </a:blip>
          <a:stretch>
            <a:fillRect/>
          </a:stretch>
        </p:blipFill>
        <p:spPr>
          <a:xfrm>
            <a:off x="1891550" y="1057550"/>
            <a:ext cx="5364196" cy="40859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b="0" l="0" r="0" t="4770"/>
          <a:stretch/>
        </p:blipFill>
        <p:spPr>
          <a:xfrm>
            <a:off x="1414462" y="635650"/>
            <a:ext cx="6315075" cy="4299375"/>
          </a:xfrm>
          <a:prstGeom prst="rect">
            <a:avLst/>
          </a:prstGeom>
          <a:noFill/>
          <a:ln>
            <a:noFill/>
          </a:ln>
        </p:spPr>
      </p:pic>
      <p:sp>
        <p:nvSpPr>
          <p:cNvPr id="146" name="Shape 146"/>
          <p:cNvSpPr txBox="1"/>
          <p:nvPr>
            <p:ph type="title"/>
          </p:nvPr>
        </p:nvSpPr>
        <p:spPr>
          <a:xfrm>
            <a:off x="303137" y="-180075"/>
            <a:ext cx="8537700" cy="748200"/>
          </a:xfrm>
          <a:prstGeom prst="rect">
            <a:avLst/>
          </a:prstGeom>
        </p:spPr>
        <p:txBody>
          <a:bodyPr anchorCtr="0" anchor="t" bIns="91425" lIns="91425" rIns="91425" tIns="91425">
            <a:noAutofit/>
          </a:bodyPr>
          <a:lstStyle/>
          <a:p>
            <a:pPr lvl="0" rtl="0" algn="ctr">
              <a:spcBef>
                <a:spcPts val="0"/>
              </a:spcBef>
              <a:buNone/>
            </a:pPr>
            <a:r>
              <a:rPr lang="en" sz="4200">
                <a:solidFill>
                  <a:srgbClr val="0000FF"/>
                </a:solidFill>
              </a:rPr>
              <a:t>Wireframes </a:t>
            </a:r>
          </a:p>
        </p:txBody>
      </p:sp>
      <p:sp>
        <p:nvSpPr>
          <p:cNvPr id="147" name="Shape 147"/>
          <p:cNvSpPr/>
          <p:nvPr/>
        </p:nvSpPr>
        <p:spPr>
          <a:xfrm>
            <a:off x="2370150" y="683400"/>
            <a:ext cx="5244300" cy="2228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http://trechub.com</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03137" y="-180075"/>
            <a:ext cx="8537700" cy="748200"/>
          </a:xfrm>
          <a:prstGeom prst="rect">
            <a:avLst/>
          </a:prstGeom>
        </p:spPr>
        <p:txBody>
          <a:bodyPr anchorCtr="0" anchor="t" bIns="91425" lIns="91425" rIns="91425" tIns="91425">
            <a:noAutofit/>
          </a:bodyPr>
          <a:lstStyle/>
          <a:p>
            <a:pPr lvl="0" rtl="0" algn="ctr">
              <a:spcBef>
                <a:spcPts val="0"/>
              </a:spcBef>
              <a:buNone/>
            </a:pPr>
            <a:r>
              <a:rPr lang="en" sz="4200">
                <a:solidFill>
                  <a:srgbClr val="0000FF"/>
                </a:solidFill>
              </a:rPr>
              <a:t>Wireframes </a:t>
            </a:r>
          </a:p>
        </p:txBody>
      </p:sp>
      <p:pic>
        <p:nvPicPr>
          <p:cNvPr id="153" name="Shape 153"/>
          <p:cNvPicPr preferRelativeResize="0"/>
          <p:nvPr/>
        </p:nvPicPr>
        <p:blipFill>
          <a:blip r:embed="rId3">
            <a:alphaModFix/>
          </a:blip>
          <a:stretch>
            <a:fillRect/>
          </a:stretch>
        </p:blipFill>
        <p:spPr>
          <a:xfrm>
            <a:off x="1387912" y="661650"/>
            <a:ext cx="6368163" cy="4575375"/>
          </a:xfrm>
          <a:prstGeom prst="rect">
            <a:avLst/>
          </a:prstGeom>
          <a:noFill/>
          <a:ln>
            <a:noFill/>
          </a:ln>
        </p:spPr>
      </p:pic>
      <p:sp>
        <p:nvSpPr>
          <p:cNvPr id="154" name="Shape 154"/>
          <p:cNvSpPr/>
          <p:nvPr/>
        </p:nvSpPr>
        <p:spPr>
          <a:xfrm>
            <a:off x="2348575" y="661650"/>
            <a:ext cx="5327099" cy="2159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http://trechub.com/paula16</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03137" y="-180075"/>
            <a:ext cx="8537700" cy="748200"/>
          </a:xfrm>
          <a:prstGeom prst="rect">
            <a:avLst/>
          </a:prstGeom>
        </p:spPr>
        <p:txBody>
          <a:bodyPr anchorCtr="0" anchor="t" bIns="91425" lIns="91425" rIns="91425" tIns="91425">
            <a:noAutofit/>
          </a:bodyPr>
          <a:lstStyle/>
          <a:p>
            <a:pPr lvl="0" rtl="0" algn="ctr">
              <a:spcBef>
                <a:spcPts val="0"/>
              </a:spcBef>
              <a:buNone/>
            </a:pPr>
            <a:r>
              <a:rPr lang="en" sz="4200">
                <a:solidFill>
                  <a:srgbClr val="0000FF"/>
                </a:solidFill>
              </a:rPr>
              <a:t>Wireframes </a:t>
            </a:r>
          </a:p>
        </p:txBody>
      </p:sp>
      <p:pic>
        <p:nvPicPr>
          <p:cNvPr id="160" name="Shape 160"/>
          <p:cNvPicPr preferRelativeResize="0"/>
          <p:nvPr/>
        </p:nvPicPr>
        <p:blipFill rotWithShape="1">
          <a:blip r:embed="rId3">
            <a:alphaModFix/>
          </a:blip>
          <a:srcRect b="0" l="1606" r="1606" t="0"/>
          <a:stretch/>
        </p:blipFill>
        <p:spPr>
          <a:xfrm>
            <a:off x="1571475" y="568125"/>
            <a:ext cx="6001050" cy="4147699"/>
          </a:xfrm>
          <a:prstGeom prst="rect">
            <a:avLst/>
          </a:prstGeom>
          <a:noFill/>
          <a:ln>
            <a:noFill/>
          </a:ln>
        </p:spPr>
      </p:pic>
      <p:sp>
        <p:nvSpPr>
          <p:cNvPr id="161" name="Shape 161"/>
          <p:cNvSpPr/>
          <p:nvPr/>
        </p:nvSpPr>
        <p:spPr>
          <a:xfrm>
            <a:off x="2413300" y="625850"/>
            <a:ext cx="5159099" cy="172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http://trechub.com/tracks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03137" y="-180075"/>
            <a:ext cx="8537700" cy="748200"/>
          </a:xfrm>
          <a:prstGeom prst="rect">
            <a:avLst/>
          </a:prstGeom>
        </p:spPr>
        <p:txBody>
          <a:bodyPr anchorCtr="0" anchor="t" bIns="91425" lIns="91425" rIns="91425" tIns="91425">
            <a:noAutofit/>
          </a:bodyPr>
          <a:lstStyle/>
          <a:p>
            <a:pPr lvl="0" rtl="0" algn="ctr">
              <a:spcBef>
                <a:spcPts val="0"/>
              </a:spcBef>
              <a:buNone/>
            </a:pPr>
            <a:r>
              <a:rPr lang="en" sz="4200">
                <a:solidFill>
                  <a:srgbClr val="0000FF"/>
                </a:solidFill>
              </a:rPr>
              <a:t>Wireframes </a:t>
            </a:r>
          </a:p>
        </p:txBody>
      </p:sp>
      <p:pic>
        <p:nvPicPr>
          <p:cNvPr id="167" name="Shape 167"/>
          <p:cNvPicPr preferRelativeResize="0"/>
          <p:nvPr/>
        </p:nvPicPr>
        <p:blipFill>
          <a:blip r:embed="rId3">
            <a:alphaModFix/>
          </a:blip>
          <a:stretch>
            <a:fillRect/>
          </a:stretch>
        </p:blipFill>
        <p:spPr>
          <a:xfrm>
            <a:off x="1570612" y="515150"/>
            <a:ext cx="6002774" cy="4751449"/>
          </a:xfrm>
          <a:prstGeom prst="rect">
            <a:avLst/>
          </a:prstGeom>
          <a:noFill/>
          <a:ln>
            <a:noFill/>
          </a:ln>
        </p:spPr>
      </p:pic>
      <p:sp>
        <p:nvSpPr>
          <p:cNvPr id="168" name="Shape 168"/>
          <p:cNvSpPr/>
          <p:nvPr/>
        </p:nvSpPr>
        <p:spPr>
          <a:xfrm>
            <a:off x="2485250" y="568125"/>
            <a:ext cx="5010599" cy="172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http://trechub.com/leaderboard</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69250" y="158250"/>
            <a:ext cx="8520599" cy="800999"/>
          </a:xfrm>
          <a:prstGeom prst="rect">
            <a:avLst/>
          </a:prstGeom>
        </p:spPr>
        <p:txBody>
          <a:bodyPr anchorCtr="0" anchor="t" bIns="91425" lIns="91425" rIns="91425" tIns="91425">
            <a:noAutofit/>
          </a:bodyPr>
          <a:lstStyle/>
          <a:p>
            <a:pPr lvl="0" algn="ctr">
              <a:spcBef>
                <a:spcPts val="0"/>
              </a:spcBef>
              <a:buNone/>
            </a:pPr>
            <a:r>
              <a:rPr lang="en">
                <a:solidFill>
                  <a:srgbClr val="0000FF"/>
                </a:solidFill>
              </a:rPr>
              <a:t>What is trec?</a:t>
            </a:r>
          </a:p>
        </p:txBody>
      </p:sp>
      <p:sp>
        <p:nvSpPr>
          <p:cNvPr id="63" name="Shape 63"/>
          <p:cNvSpPr txBox="1"/>
          <p:nvPr>
            <p:ph idx="1" type="body"/>
          </p:nvPr>
        </p:nvSpPr>
        <p:spPr>
          <a:xfrm>
            <a:off x="254150" y="1056025"/>
            <a:ext cx="8520599" cy="4181100"/>
          </a:xfrm>
          <a:prstGeom prst="rect">
            <a:avLst/>
          </a:prstGeom>
        </p:spPr>
        <p:txBody>
          <a:bodyPr anchorCtr="0" anchor="t" bIns="91425" lIns="91425" rIns="91425" tIns="91425">
            <a:noAutofit/>
          </a:bodyPr>
          <a:lstStyle/>
          <a:p>
            <a:pPr lvl="0" rtl="0">
              <a:spcBef>
                <a:spcPts val="0"/>
              </a:spcBef>
              <a:buNone/>
            </a:pPr>
            <a:r>
              <a:rPr lang="en" sz="1200"/>
              <a:t>Trec stands for “Text Retrieval Conference,” the event is sponsored by NIST (National Institute for Standards and Technology) and the US Department of Defence. TREC started in 1992 to support </a:t>
            </a:r>
            <a:r>
              <a:rPr i="1" lang="en" sz="1200"/>
              <a:t>research</a:t>
            </a:r>
            <a:r>
              <a:rPr lang="en" sz="1200"/>
              <a:t> in the field of </a:t>
            </a:r>
            <a:r>
              <a:rPr i="1" lang="en" sz="1200"/>
              <a:t>information retrieval</a:t>
            </a:r>
            <a:r>
              <a:rPr lang="en" sz="1200"/>
              <a:t> by providing a way for researchers to test their </a:t>
            </a:r>
            <a:r>
              <a:rPr i="1" lang="en" sz="1200"/>
              <a:t>information retrieval systems</a:t>
            </a:r>
            <a:r>
              <a:rPr lang="en" sz="1200"/>
              <a:t> on </a:t>
            </a:r>
            <a:r>
              <a:rPr i="1" lang="en" sz="1200"/>
              <a:t>large quantities of data</a:t>
            </a:r>
            <a:r>
              <a:rPr lang="en" sz="1200"/>
              <a:t>. </a:t>
            </a:r>
          </a:p>
          <a:p>
            <a:pPr lvl="0" rtl="0">
              <a:spcBef>
                <a:spcPts val="0"/>
              </a:spcBef>
              <a:buNone/>
            </a:pPr>
            <a:r>
              <a:rPr lang="en" sz="1200"/>
              <a:t>Now TREC hosts a series of competitions each year aimed at further aiding the development of information retrieval systems. In these competitions there are various </a:t>
            </a:r>
            <a:r>
              <a:rPr i="1" lang="en" sz="1200"/>
              <a:t>tracks </a:t>
            </a:r>
            <a:r>
              <a:rPr lang="en" sz="1200"/>
              <a:t>which are a series of tasks which require the participants to take a large amount of data and perform queries using their information retrieval systems to sort them by their relevance to a set of given requirements.</a:t>
            </a:r>
          </a:p>
          <a:p>
            <a:pPr lvl="0" rtl="0">
              <a:spcBef>
                <a:spcPts val="0"/>
              </a:spcBef>
              <a:buNone/>
            </a:pPr>
            <a:r>
              <a:rPr lang="en" sz="1200"/>
              <a:t>The participants respond by uploading data that normally includes a list of documents that they feel are the most relevant to the task’s specifications. Their lists are evaluated based on different criteria and varying degrees of feedback are given, based on the task.</a:t>
            </a:r>
          </a:p>
          <a:p>
            <a:pPr lvl="0" rtl="0">
              <a:spcBef>
                <a:spcPts val="0"/>
              </a:spcBef>
              <a:buNone/>
            </a:pPr>
            <a:r>
              <a:rPr lang="en" sz="1200"/>
              <a:t>More information on TREC can be found at “trec.nist.gov”</a:t>
            </a:r>
          </a:p>
          <a:p>
            <a:pPr lvl="0" rtl="0">
              <a:spcBef>
                <a:spcPts val="0"/>
              </a:spcBef>
              <a:buNone/>
            </a:pPr>
            <a:r>
              <a:t/>
            </a:r>
            <a:endParaRPr sz="1200"/>
          </a:p>
          <a:p>
            <a:pPr lvl="0" rtl="0">
              <a:spcBef>
                <a:spcPts val="0"/>
              </a:spcBef>
              <a:buNone/>
            </a:pPr>
            <a:r>
              <a:t/>
            </a:r>
            <a:endParaRPr sz="1400"/>
          </a:p>
          <a:p>
            <a:pPr lvl="0">
              <a:spcBef>
                <a:spcPts val="0"/>
              </a:spcBef>
              <a:buNone/>
            </a:pPr>
            <a:r>
              <a:t/>
            </a:r>
            <a:endParaRPr sz="140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7" name="Shape 67"/>
        <p:cNvGrpSpPr/>
        <p:nvPr/>
      </p:nvGrpSpPr>
      <p:grpSpPr>
        <a:xfrm>
          <a:off x="0" y="0"/>
          <a:ext cx="0" cy="0"/>
          <a:chOff x="0" y="0"/>
          <a:chExt cx="0" cy="0"/>
        </a:xfrm>
      </p:grpSpPr>
      <p:sp>
        <p:nvSpPr>
          <p:cNvPr id="68" name="Shape 68"/>
          <p:cNvSpPr txBox="1"/>
          <p:nvPr>
            <p:ph type="title"/>
          </p:nvPr>
        </p:nvSpPr>
        <p:spPr>
          <a:xfrm>
            <a:off x="311700" y="0"/>
            <a:ext cx="8520599" cy="8009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What Does TREChub Do?</a:t>
            </a:r>
          </a:p>
        </p:txBody>
      </p:sp>
      <p:sp>
        <p:nvSpPr>
          <p:cNvPr id="69" name="Shape 69"/>
          <p:cNvSpPr txBox="1"/>
          <p:nvPr>
            <p:ph idx="1" type="body"/>
          </p:nvPr>
        </p:nvSpPr>
        <p:spPr>
          <a:xfrm>
            <a:off x="311700" y="801000"/>
            <a:ext cx="8520599" cy="2344799"/>
          </a:xfrm>
          <a:prstGeom prst="rect">
            <a:avLst/>
          </a:prstGeom>
        </p:spPr>
        <p:txBody>
          <a:bodyPr anchorCtr="0" anchor="t" bIns="91425" lIns="91425" rIns="91425" tIns="91425">
            <a:noAutofit/>
          </a:bodyPr>
          <a:lstStyle/>
          <a:p>
            <a:pPr lvl="0" rtl="0">
              <a:spcBef>
                <a:spcPts val="0"/>
              </a:spcBef>
              <a:buNone/>
            </a:pPr>
            <a:r>
              <a:rPr lang="en" sz="1200"/>
              <a:t>TREChub aims to provide a service where users (researchers and non-researchers alike) can view information about the various tracks that are currently available to participate in. Researchers will be able to login and create an account where they will be able to share a little about themselves and post links to their own websites.</a:t>
            </a:r>
          </a:p>
          <a:p>
            <a:pPr lvl="0" rtl="0">
              <a:spcBef>
                <a:spcPts val="0"/>
              </a:spcBef>
              <a:buNone/>
            </a:pPr>
            <a:r>
              <a:rPr lang="en" sz="1200"/>
              <a:t>Researchers will be able to participate in tracks, where they are allowed to view the tasks and upload their submissions for each task. The evaluation software will offer feedback based on varying criteria, while other researchers as well as well as non-researchers can view statistics relating to the results of the submissions in different forms (e.g. ranking and graphs)</a:t>
            </a:r>
          </a:p>
          <a:p>
            <a:pPr lvl="0" rtl="0">
              <a:spcBef>
                <a:spcPts val="0"/>
              </a:spcBef>
              <a:buNone/>
            </a:pPr>
            <a:r>
              <a:t/>
            </a:r>
            <a:endParaRPr sz="1200"/>
          </a:p>
          <a:p>
            <a:pPr lvl="0" rtl="0">
              <a:spcBef>
                <a:spcPts val="0"/>
              </a:spcBef>
              <a:buNone/>
            </a:pPr>
            <a:r>
              <a:t/>
            </a:r>
            <a:endParaRPr sz="1200"/>
          </a:p>
          <a:p>
            <a:pPr lvl="0">
              <a:spcBef>
                <a:spcPts val="0"/>
              </a:spcBef>
              <a:buNone/>
            </a:pPr>
            <a:r>
              <a:t/>
            </a:r>
            <a:endParaRPr sz="1200"/>
          </a:p>
        </p:txBody>
      </p:sp>
      <p:sp>
        <p:nvSpPr>
          <p:cNvPr id="70" name="Shape 70"/>
          <p:cNvSpPr/>
          <p:nvPr/>
        </p:nvSpPr>
        <p:spPr>
          <a:xfrm>
            <a:off x="-107900" y="3078900"/>
            <a:ext cx="9510299" cy="2064599"/>
          </a:xfrm>
          <a:prstGeom prst="rect">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 name="Shape 71"/>
          <p:cNvSpPr txBox="1"/>
          <p:nvPr/>
        </p:nvSpPr>
        <p:spPr>
          <a:xfrm>
            <a:off x="3084150" y="3145800"/>
            <a:ext cx="2975700" cy="446099"/>
          </a:xfrm>
          <a:prstGeom prst="rect">
            <a:avLst/>
          </a:prstGeom>
          <a:noFill/>
          <a:ln>
            <a:noFill/>
          </a:ln>
        </p:spPr>
        <p:txBody>
          <a:bodyPr anchorCtr="0" anchor="t" bIns="91425" lIns="91425" rIns="91425" tIns="91425">
            <a:noAutofit/>
          </a:bodyPr>
          <a:lstStyle/>
          <a:p>
            <a:pPr lvl="0" algn="ctr">
              <a:spcBef>
                <a:spcPts val="0"/>
              </a:spcBef>
              <a:buNone/>
            </a:pPr>
            <a:r>
              <a:rPr lang="en">
                <a:solidFill>
                  <a:schemeClr val="lt1"/>
                </a:solidFill>
              </a:rPr>
              <a:t>What does a </a:t>
            </a:r>
            <a:r>
              <a:rPr i="1" lang="en">
                <a:solidFill>
                  <a:schemeClr val="lt1"/>
                </a:solidFill>
              </a:rPr>
              <a:t>track</a:t>
            </a:r>
            <a:r>
              <a:rPr lang="en">
                <a:solidFill>
                  <a:schemeClr val="lt1"/>
                </a:solidFill>
              </a:rPr>
              <a:t> look like?</a:t>
            </a:r>
          </a:p>
        </p:txBody>
      </p:sp>
      <p:sp>
        <p:nvSpPr>
          <p:cNvPr id="72" name="Shape 72"/>
          <p:cNvSpPr txBox="1"/>
          <p:nvPr/>
        </p:nvSpPr>
        <p:spPr>
          <a:xfrm>
            <a:off x="212700" y="3510525"/>
            <a:ext cx="8718599" cy="14891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chemeClr val="lt1"/>
                </a:solidFill>
              </a:rPr>
              <a:t>A </a:t>
            </a:r>
            <a:r>
              <a:rPr i="1" lang="en" sz="1200">
                <a:solidFill>
                  <a:schemeClr val="lt1"/>
                </a:solidFill>
              </a:rPr>
              <a:t>track</a:t>
            </a:r>
            <a:r>
              <a:rPr lang="en" sz="1200">
                <a:solidFill>
                  <a:schemeClr val="lt1"/>
                </a:solidFill>
              </a:rPr>
              <a:t> is given an associated field: A brief description of what the problem domain is, e.g. “Contextual Suggestion Track,” </a:t>
            </a:r>
          </a:p>
          <a:p>
            <a:pPr lvl="0" rtl="0" algn="ctr">
              <a:spcBef>
                <a:spcPts val="0"/>
              </a:spcBef>
              <a:buNone/>
            </a:pPr>
            <a:r>
              <a:rPr lang="en" sz="1200">
                <a:solidFill>
                  <a:schemeClr val="lt1"/>
                </a:solidFill>
              </a:rPr>
              <a:t>this track would look at complex information needs based on user interests, etc.</a:t>
            </a:r>
          </a:p>
          <a:p>
            <a:pPr lvl="0" rtl="0" algn="ctr">
              <a:spcBef>
                <a:spcPts val="0"/>
              </a:spcBef>
              <a:buNone/>
            </a:pPr>
            <a:r>
              <a:t/>
            </a:r>
            <a:endParaRPr sz="1200">
              <a:solidFill>
                <a:schemeClr val="lt1"/>
              </a:solidFill>
            </a:endParaRPr>
          </a:p>
          <a:p>
            <a:pPr lvl="0" rtl="0" algn="ctr">
              <a:spcBef>
                <a:spcPts val="0"/>
              </a:spcBef>
              <a:buNone/>
            </a:pPr>
            <a:r>
              <a:rPr lang="en" sz="1200">
                <a:solidFill>
                  <a:schemeClr val="lt1"/>
                </a:solidFill>
              </a:rPr>
              <a:t>A </a:t>
            </a:r>
            <a:r>
              <a:rPr i="1" lang="en" sz="1200">
                <a:solidFill>
                  <a:schemeClr val="lt1"/>
                </a:solidFill>
              </a:rPr>
              <a:t>track</a:t>
            </a:r>
            <a:r>
              <a:rPr lang="en" sz="1200">
                <a:solidFill>
                  <a:schemeClr val="lt1"/>
                </a:solidFill>
              </a:rPr>
              <a:t> is given a query type: This describes what data is to be submitted by the participant, for example; a list document titles;</a:t>
            </a:r>
          </a:p>
          <a:p>
            <a:pPr lvl="0" rtl="0" algn="ctr">
              <a:spcBef>
                <a:spcPts val="0"/>
              </a:spcBef>
              <a:buNone/>
            </a:pPr>
            <a:r>
              <a:rPr lang="en" sz="1200">
                <a:solidFill>
                  <a:schemeClr val="lt1"/>
                </a:solidFill>
              </a:rPr>
              <a:t>a list of descriptions; etc.</a:t>
            </a:r>
          </a:p>
          <a:p>
            <a:pPr lvl="0" rtl="0" algn="ctr">
              <a:spcBef>
                <a:spcPts val="0"/>
              </a:spcBef>
              <a:buNone/>
            </a:pPr>
            <a:r>
              <a:t/>
            </a:r>
            <a:endParaRPr sz="1200">
              <a:solidFill>
                <a:schemeClr val="lt1"/>
              </a:solidFill>
            </a:endParaRPr>
          </a:p>
          <a:p>
            <a:pPr lvl="0" algn="ctr">
              <a:spcBef>
                <a:spcPts val="0"/>
              </a:spcBef>
              <a:buNone/>
            </a:pPr>
            <a:r>
              <a:rPr lang="en" sz="1200">
                <a:solidFill>
                  <a:schemeClr val="lt1"/>
                </a:solidFill>
              </a:rPr>
              <a:t>A </a:t>
            </a:r>
            <a:r>
              <a:rPr i="1" lang="en" sz="1200">
                <a:solidFill>
                  <a:schemeClr val="lt1"/>
                </a:solidFill>
              </a:rPr>
              <a:t>track </a:t>
            </a:r>
            <a:r>
              <a:rPr lang="en" sz="1200">
                <a:solidFill>
                  <a:schemeClr val="lt1"/>
                </a:solidFill>
              </a:rPr>
              <a:t>is given a feedback type: participants may be given relevance feedback, pseudo-feedback, no feedback, etc.</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292850"/>
            <a:ext cx="8520599" cy="8009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Users</a:t>
            </a:r>
          </a:p>
        </p:txBody>
      </p:sp>
      <p:sp>
        <p:nvSpPr>
          <p:cNvPr id="78" name="Shape 78"/>
          <p:cNvSpPr txBox="1"/>
          <p:nvPr/>
        </p:nvSpPr>
        <p:spPr>
          <a:xfrm>
            <a:off x="3200175" y="1700225"/>
            <a:ext cx="3350100" cy="539400"/>
          </a:xfrm>
          <a:prstGeom prst="rect">
            <a:avLst/>
          </a:prstGeom>
          <a:noFill/>
          <a:ln>
            <a:noFill/>
          </a:ln>
        </p:spPr>
        <p:txBody>
          <a:bodyPr anchorCtr="0" anchor="t" bIns="91425" lIns="91425" rIns="91425" tIns="91425">
            <a:noAutofit/>
          </a:bodyPr>
          <a:lstStyle/>
          <a:p>
            <a:pPr lvl="0">
              <a:spcBef>
                <a:spcPts val="0"/>
              </a:spcBef>
              <a:buNone/>
            </a:pPr>
            <a:r>
              <a:rPr b="1" lang="en" sz="2400"/>
              <a:t>Researcher</a:t>
            </a:r>
          </a:p>
        </p:txBody>
      </p:sp>
      <p:pic>
        <p:nvPicPr>
          <p:cNvPr id="79" name="Shape 79"/>
          <p:cNvPicPr preferRelativeResize="0"/>
          <p:nvPr/>
        </p:nvPicPr>
        <p:blipFill>
          <a:blip r:embed="rId3">
            <a:alphaModFix/>
          </a:blip>
          <a:stretch>
            <a:fillRect/>
          </a:stretch>
        </p:blipFill>
        <p:spPr>
          <a:xfrm>
            <a:off x="1455675" y="3066900"/>
            <a:ext cx="1525200" cy="1524900"/>
          </a:xfrm>
          <a:prstGeom prst="ellipse">
            <a:avLst/>
          </a:prstGeom>
          <a:noFill/>
          <a:ln>
            <a:noFill/>
          </a:ln>
        </p:spPr>
      </p:pic>
      <p:sp>
        <p:nvSpPr>
          <p:cNvPr id="80" name="Shape 80"/>
          <p:cNvSpPr txBox="1"/>
          <p:nvPr/>
        </p:nvSpPr>
        <p:spPr>
          <a:xfrm>
            <a:off x="3200175" y="3559650"/>
            <a:ext cx="3350100" cy="539400"/>
          </a:xfrm>
          <a:prstGeom prst="rect">
            <a:avLst/>
          </a:prstGeom>
          <a:noFill/>
          <a:ln>
            <a:noFill/>
          </a:ln>
        </p:spPr>
        <p:txBody>
          <a:bodyPr anchorCtr="0" anchor="t" bIns="91425" lIns="91425" rIns="91425" tIns="91425">
            <a:noAutofit/>
          </a:bodyPr>
          <a:lstStyle/>
          <a:p>
            <a:pPr lvl="0" rtl="0">
              <a:spcBef>
                <a:spcPts val="0"/>
              </a:spcBef>
              <a:buNone/>
            </a:pPr>
            <a:r>
              <a:rPr b="1" lang="en" sz="2400"/>
              <a:t>Non-Researcher</a:t>
            </a:r>
          </a:p>
        </p:txBody>
      </p:sp>
      <p:pic>
        <p:nvPicPr>
          <p:cNvPr id="81" name="Shape 81"/>
          <p:cNvPicPr preferRelativeResize="0"/>
          <p:nvPr/>
        </p:nvPicPr>
        <p:blipFill>
          <a:blip r:embed="rId4">
            <a:alphaModFix/>
          </a:blip>
          <a:stretch>
            <a:fillRect/>
          </a:stretch>
        </p:blipFill>
        <p:spPr>
          <a:xfrm>
            <a:off x="1396125" y="1258224"/>
            <a:ext cx="1584599" cy="1584599"/>
          </a:xfrm>
          <a:prstGeom prst="ellipse">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282925" y="127400"/>
            <a:ext cx="8520599" cy="8009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Users</a:t>
            </a:r>
          </a:p>
        </p:txBody>
      </p:sp>
      <p:graphicFrame>
        <p:nvGraphicFramePr>
          <p:cNvPr id="87" name="Shape 87"/>
          <p:cNvGraphicFramePr/>
          <p:nvPr/>
        </p:nvGraphicFramePr>
        <p:xfrm>
          <a:off x="347200" y="1151400"/>
          <a:ext cx="3000000" cy="3000000"/>
        </p:xfrm>
        <a:graphic>
          <a:graphicData uri="http://schemas.openxmlformats.org/drawingml/2006/table">
            <a:tbl>
              <a:tblPr>
                <a:noFill/>
                <a:tableStyleId>{EF6DFC9E-7560-4097-B95C-CE26714AF7C1}</a:tableStyleId>
              </a:tblPr>
              <a:tblGrid>
                <a:gridCol w="4092800"/>
                <a:gridCol w="4126575"/>
              </a:tblGrid>
              <a:tr h="322400">
                <a:tc gridSpan="2">
                  <a:txBody>
                    <a:bodyPr>
                      <a:noAutofit/>
                    </a:bodyPr>
                    <a:lstStyle/>
                    <a:p>
                      <a:pPr lvl="0" rtl="0" algn="ctr">
                        <a:spcBef>
                          <a:spcPts val="0"/>
                        </a:spcBef>
                        <a:buNone/>
                      </a:pPr>
                      <a:r>
                        <a:rPr b="1" lang="en" sz="2400"/>
                        <a:t>Researcher</a:t>
                      </a:r>
                    </a:p>
                  </a:txBody>
                  <a:tcPr marT="91425" marB="91425" marR="91425" marL="91425"/>
                </a:tc>
                <a:tc hMerge="1"/>
              </a:tr>
              <a:tr h="257850">
                <a:tc>
                  <a:txBody>
                    <a:bodyPr>
                      <a:noAutofit/>
                    </a:bodyPr>
                    <a:lstStyle/>
                    <a:p>
                      <a:pPr lvl="0" rtl="0" algn="ctr">
                        <a:spcBef>
                          <a:spcPts val="0"/>
                        </a:spcBef>
                        <a:buNone/>
                      </a:pPr>
                      <a:r>
                        <a:rPr b="1" lang="en"/>
                        <a:t>Details</a:t>
                      </a:r>
                    </a:p>
                  </a:txBody>
                  <a:tcPr marT="91425" marB="91425" marR="91425" marL="91425"/>
                </a:tc>
                <a:tc>
                  <a:txBody>
                    <a:bodyPr>
                      <a:noAutofit/>
                    </a:bodyPr>
                    <a:lstStyle/>
                    <a:p>
                      <a:pPr lvl="0" rtl="0" algn="ctr">
                        <a:spcBef>
                          <a:spcPts val="0"/>
                        </a:spcBef>
                        <a:buNone/>
                      </a:pPr>
                      <a:r>
                        <a:rPr b="1" lang="en"/>
                        <a:t>Goals</a:t>
                      </a:r>
                    </a:p>
                  </a:txBody>
                  <a:tcPr marT="91425" marB="91425" marR="91425" marL="91425"/>
                </a:tc>
              </a:tr>
              <a:tr h="2808350">
                <a:tc>
                  <a:txBody>
                    <a:bodyPr>
                      <a:noAutofit/>
                    </a:bodyPr>
                    <a:lstStyle/>
                    <a:p>
                      <a:pPr indent="-228600" lvl="0" marL="457200" rtl="0">
                        <a:spcBef>
                          <a:spcPts val="0"/>
                        </a:spcBef>
                        <a:buChar char="●"/>
                      </a:pPr>
                      <a:r>
                        <a:rPr lang="en"/>
                        <a:t>Intermediate/expert computer user with years of experience in the IT industry. </a:t>
                      </a:r>
                    </a:p>
                    <a:p>
                      <a:pPr lvl="0" rtl="0">
                        <a:spcBef>
                          <a:spcPts val="0"/>
                        </a:spcBef>
                        <a:buNone/>
                      </a:pPr>
                      <a:r>
                        <a:t/>
                      </a:r>
                      <a:endParaRPr/>
                    </a:p>
                    <a:p>
                      <a:pPr indent="-228600" lvl="0" marL="457200" rtl="0">
                        <a:spcBef>
                          <a:spcPts val="0"/>
                        </a:spcBef>
                        <a:buChar char="●"/>
                      </a:pPr>
                      <a:r>
                        <a:rPr lang="en"/>
                        <a:t>Employed within a company or freelance working in an office environment.</a:t>
                      </a:r>
                    </a:p>
                    <a:p>
                      <a:pPr lvl="0" rtl="0">
                        <a:spcBef>
                          <a:spcPts val="0"/>
                        </a:spcBef>
                        <a:buNone/>
                      </a:pPr>
                      <a:r>
                        <a:t/>
                      </a:r>
                      <a:endParaRPr/>
                    </a:p>
                    <a:p>
                      <a:pPr indent="-228600" lvl="0" marL="457200" rtl="0">
                        <a:spcBef>
                          <a:spcPts val="0"/>
                        </a:spcBef>
                        <a:buChar char="●"/>
                      </a:pPr>
                      <a:r>
                        <a:rPr lang="en"/>
                        <a:t>Stationed anywhere in the world with varying Internet connection speeds. </a:t>
                      </a:r>
                    </a:p>
                    <a:p>
                      <a:pPr lvl="0" rtl="0">
                        <a:spcBef>
                          <a:spcPts val="0"/>
                        </a:spcBef>
                        <a:buNone/>
                      </a:pPr>
                      <a:r>
                        <a:rPr lang="en"/>
                        <a:t> </a:t>
                      </a:r>
                    </a:p>
                    <a:p>
                      <a:pPr indent="-228600" lvl="0" marL="457200" rtl="0">
                        <a:spcBef>
                          <a:spcPts val="0"/>
                        </a:spcBef>
                        <a:buChar char="●"/>
                      </a:pPr>
                      <a:r>
                        <a:rPr lang="en"/>
                        <a:t>C</a:t>
                      </a:r>
                      <a:r>
                        <a:rPr lang="en"/>
                        <a:t>ollection, analysis and interpretation of data. Identifying and reviewing problems and communicating research findings.</a:t>
                      </a:r>
                    </a:p>
                  </a:txBody>
                  <a:tcPr marT="91425" marB="91425" marR="91425" marL="91425"/>
                </a:tc>
                <a:tc>
                  <a:txBody>
                    <a:bodyPr>
                      <a:noAutofit/>
                    </a:bodyPr>
                    <a:lstStyle/>
                    <a:p>
                      <a:pPr indent="-228600" lvl="0" marL="457200" rtl="0">
                        <a:spcBef>
                          <a:spcPts val="0"/>
                        </a:spcBef>
                        <a:buChar char="●"/>
                      </a:pPr>
                      <a:r>
                        <a:rPr lang="en"/>
                        <a:t>Re-evaluation of search system to seek further improvement.</a:t>
                      </a:r>
                    </a:p>
                    <a:p>
                      <a:pPr lvl="0" rtl="0">
                        <a:spcBef>
                          <a:spcPts val="0"/>
                        </a:spcBef>
                        <a:buNone/>
                      </a:pPr>
                      <a:r>
                        <a:t/>
                      </a:r>
                      <a:endParaRPr/>
                    </a:p>
                    <a:p>
                      <a:pPr indent="-228600" lvl="0" marL="457200" rtl="0">
                        <a:spcBef>
                          <a:spcPts val="0"/>
                        </a:spcBef>
                        <a:buChar char="●"/>
                      </a:pPr>
                      <a:r>
                        <a:rPr lang="en"/>
                        <a:t>Application should help researcher identify areas of improvement.</a:t>
                      </a:r>
                    </a:p>
                    <a:p>
                      <a:pPr lvl="0" rtl="0">
                        <a:spcBef>
                          <a:spcPts val="0"/>
                        </a:spcBef>
                        <a:buNone/>
                      </a:pPr>
                      <a:r>
                        <a:t/>
                      </a:r>
                      <a:endParaRPr/>
                    </a:p>
                    <a:p>
                      <a:pPr indent="-228600" lvl="0" marL="457200" rtl="0">
                        <a:spcBef>
                          <a:spcPts val="0"/>
                        </a:spcBef>
                        <a:buChar char="●"/>
                      </a:pPr>
                      <a:r>
                        <a:rPr lang="en"/>
                        <a:t>Researcher will want to compare current system to other systems.</a:t>
                      </a:r>
                    </a:p>
                    <a:p>
                      <a:pPr lvl="0">
                        <a:spcBef>
                          <a:spcPts val="0"/>
                        </a:spcBef>
                        <a:buNone/>
                      </a:pPr>
                      <a:r>
                        <a:t/>
                      </a:r>
                      <a:endParaRPr/>
                    </a:p>
                  </a:txBody>
                  <a:tcPr marT="91425" marB="91425" marR="91425" marL="91425"/>
                </a:tc>
              </a:tr>
            </a:tbl>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84225"/>
            <a:ext cx="8520599" cy="8009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Users</a:t>
            </a:r>
          </a:p>
        </p:txBody>
      </p:sp>
      <p:graphicFrame>
        <p:nvGraphicFramePr>
          <p:cNvPr id="93" name="Shape 93"/>
          <p:cNvGraphicFramePr/>
          <p:nvPr/>
        </p:nvGraphicFramePr>
        <p:xfrm>
          <a:off x="462312" y="988625"/>
          <a:ext cx="3000000" cy="3000000"/>
        </p:xfrm>
        <a:graphic>
          <a:graphicData uri="http://schemas.openxmlformats.org/drawingml/2006/table">
            <a:tbl>
              <a:tblPr>
                <a:noFill/>
                <a:tableStyleId>{EF6DFC9E-7560-4097-B95C-CE26714AF7C1}</a:tableStyleId>
              </a:tblPr>
              <a:tblGrid>
                <a:gridCol w="4092800"/>
                <a:gridCol w="4126575"/>
              </a:tblGrid>
              <a:tr h="322400">
                <a:tc gridSpan="2">
                  <a:txBody>
                    <a:bodyPr>
                      <a:noAutofit/>
                    </a:bodyPr>
                    <a:lstStyle/>
                    <a:p>
                      <a:pPr lvl="0" rtl="0" algn="ctr">
                        <a:spcBef>
                          <a:spcPts val="0"/>
                        </a:spcBef>
                        <a:buNone/>
                      </a:pPr>
                      <a:r>
                        <a:rPr b="1" lang="en" sz="2400"/>
                        <a:t>Non-Researcher</a:t>
                      </a:r>
                    </a:p>
                  </a:txBody>
                  <a:tcPr marT="91425" marB="91425" marR="91425" marL="91425"/>
                </a:tc>
                <a:tc hMerge="1"/>
              </a:tr>
              <a:tr h="257850">
                <a:tc>
                  <a:txBody>
                    <a:bodyPr>
                      <a:noAutofit/>
                    </a:bodyPr>
                    <a:lstStyle/>
                    <a:p>
                      <a:pPr lvl="0" rtl="0" algn="ctr">
                        <a:spcBef>
                          <a:spcPts val="0"/>
                        </a:spcBef>
                        <a:buNone/>
                      </a:pPr>
                      <a:r>
                        <a:rPr b="1" lang="en" sz="1600"/>
                        <a:t>Details</a:t>
                      </a:r>
                    </a:p>
                  </a:txBody>
                  <a:tcPr marT="91425" marB="91425" marR="91425" marL="91425"/>
                </a:tc>
                <a:tc>
                  <a:txBody>
                    <a:bodyPr>
                      <a:noAutofit/>
                    </a:bodyPr>
                    <a:lstStyle/>
                    <a:p>
                      <a:pPr lvl="0" rtl="0" algn="ctr">
                        <a:spcBef>
                          <a:spcPts val="0"/>
                        </a:spcBef>
                        <a:buNone/>
                      </a:pPr>
                      <a:r>
                        <a:rPr b="1" lang="en" sz="1600"/>
                        <a:t>Goals</a:t>
                      </a:r>
                    </a:p>
                  </a:txBody>
                  <a:tcPr marT="91425" marB="91425" marR="91425" marL="91425"/>
                </a:tc>
              </a:tr>
              <a:tr h="2808350">
                <a:tc>
                  <a:txBody>
                    <a:bodyPr>
                      <a:noAutofit/>
                    </a:bodyPr>
                    <a:lstStyle/>
                    <a:p>
                      <a:pPr indent="-228600" lvl="0" marL="457200" rtl="0">
                        <a:spcBef>
                          <a:spcPts val="0"/>
                        </a:spcBef>
                        <a:buChar char="●"/>
                      </a:pPr>
                      <a:r>
                        <a:rPr lang="en"/>
                        <a:t>Type of computer user can vary from casual to expert.</a:t>
                      </a:r>
                    </a:p>
                    <a:p>
                      <a:pPr lvl="0" rtl="0">
                        <a:spcBef>
                          <a:spcPts val="0"/>
                        </a:spcBef>
                        <a:buNone/>
                      </a:pPr>
                      <a:r>
                        <a:rPr lang="en"/>
                        <a:t> </a:t>
                      </a:r>
                    </a:p>
                    <a:p>
                      <a:pPr indent="-228600" lvl="0" marL="457200" rtl="0">
                        <a:spcBef>
                          <a:spcPts val="0"/>
                        </a:spcBef>
                        <a:buChar char="●"/>
                      </a:pPr>
                      <a:r>
                        <a:rPr lang="en"/>
                        <a:t>This user will not be driven to the application to assess their own search system.</a:t>
                      </a:r>
                    </a:p>
                    <a:p>
                      <a:pPr lvl="0" rtl="0">
                        <a:spcBef>
                          <a:spcPts val="0"/>
                        </a:spcBef>
                        <a:buNone/>
                      </a:pPr>
                      <a:r>
                        <a:rPr lang="en"/>
                        <a:t> </a:t>
                      </a:r>
                    </a:p>
                    <a:p>
                      <a:pPr indent="-228600" lvl="0" marL="457200" rtl="0">
                        <a:spcBef>
                          <a:spcPts val="0"/>
                        </a:spcBef>
                        <a:buChar char="●"/>
                      </a:pPr>
                      <a:r>
                        <a:rPr lang="en"/>
                        <a:t>Browsing these type of applications can be a spare time activity by non-researchers.</a:t>
                      </a:r>
                    </a:p>
                    <a:p>
                      <a:pPr lvl="0" rtl="0">
                        <a:spcBef>
                          <a:spcPts val="0"/>
                        </a:spcBef>
                        <a:buNone/>
                      </a:pPr>
                      <a:r>
                        <a:rPr lang="en"/>
                        <a:t> </a:t>
                      </a:r>
                    </a:p>
                    <a:p>
                      <a:pPr indent="-228600" lvl="0" marL="457200" rtl="0">
                        <a:spcBef>
                          <a:spcPts val="0"/>
                        </a:spcBef>
                        <a:buChar char="●"/>
                      </a:pPr>
                      <a:r>
                        <a:rPr lang="en"/>
                        <a:t>A typical non-researcher will not be familiar with the same technical terminology used by researchers.</a:t>
                      </a:r>
                    </a:p>
                  </a:txBody>
                  <a:tcPr marT="91425" marB="91425" marR="91425" marL="91425"/>
                </a:tc>
                <a:tc>
                  <a:txBody>
                    <a:bodyPr>
                      <a:noAutofit/>
                    </a:bodyPr>
                    <a:lstStyle/>
                    <a:p>
                      <a:pPr indent="-228600" lvl="0" marL="457200" rtl="0">
                        <a:spcBef>
                          <a:spcPts val="0"/>
                        </a:spcBef>
                        <a:buChar char="●"/>
                      </a:pPr>
                      <a:r>
                        <a:rPr lang="en"/>
                        <a:t>User may want to inspect the current best search systems for their own or commercial use.</a:t>
                      </a:r>
                    </a:p>
                    <a:p>
                      <a:pPr lvl="0" rtl="0">
                        <a:spcBef>
                          <a:spcPts val="0"/>
                        </a:spcBef>
                        <a:buNone/>
                      </a:pPr>
                      <a:r>
                        <a:t/>
                      </a:r>
                      <a:endParaRPr/>
                    </a:p>
                    <a:p>
                      <a:pPr indent="-228600" lvl="0" marL="457200" rtl="0">
                        <a:spcBef>
                          <a:spcPts val="0"/>
                        </a:spcBef>
                        <a:buChar char="●"/>
                      </a:pPr>
                      <a:r>
                        <a:rPr lang="en"/>
                        <a:t>User wants to benefit from features such as ordering and comparing tabulated results.</a:t>
                      </a:r>
                    </a:p>
                    <a:p>
                      <a:pPr lvl="0" rtl="0">
                        <a:spcBef>
                          <a:spcPts val="0"/>
                        </a:spcBef>
                        <a:buNone/>
                      </a:pPr>
                      <a:r>
                        <a:t/>
                      </a:r>
                      <a:endParaRPr/>
                    </a:p>
                    <a:p>
                      <a:pPr indent="-228600" lvl="0" marL="457200" rtl="0">
                        <a:spcBef>
                          <a:spcPts val="0"/>
                        </a:spcBef>
                        <a:buChar char="●"/>
                      </a:pPr>
                      <a:r>
                        <a:rPr lang="en"/>
                        <a:t>Non-researcher does not want to feel intimidated. Technical terminology used by researchers should be accessible via account. </a:t>
                      </a:r>
                    </a:p>
                    <a:p>
                      <a:pPr lvl="0" rtl="0">
                        <a:spcBef>
                          <a:spcPts val="0"/>
                        </a:spcBef>
                        <a:buNone/>
                      </a:pPr>
                      <a:r>
                        <a:t/>
                      </a:r>
                      <a:endParaRPr/>
                    </a:p>
                    <a:p>
                      <a:pPr lvl="0" rtl="0">
                        <a:spcBef>
                          <a:spcPts val="0"/>
                        </a:spcBef>
                        <a:buNone/>
                      </a:pPr>
                      <a:r>
                        <a:t/>
                      </a:r>
                      <a:endParaRPr/>
                    </a:p>
                  </a:txBody>
                  <a:tcPr marT="91425" marB="91425" marR="91425" marL="91425"/>
                </a:tc>
              </a:tr>
            </a:tbl>
          </a:graphicData>
        </a:graphic>
      </p:graphicFrame>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97" name="Shape 97"/>
        <p:cNvGrpSpPr/>
        <p:nvPr/>
      </p:nvGrpSpPr>
      <p:grpSpPr>
        <a:xfrm>
          <a:off x="0" y="0"/>
          <a:ext cx="0" cy="0"/>
          <a:chOff x="0" y="0"/>
          <a:chExt cx="0" cy="0"/>
        </a:xfrm>
      </p:grpSpPr>
      <p:sp>
        <p:nvSpPr>
          <p:cNvPr id="98" name="Shape 98"/>
          <p:cNvSpPr/>
          <p:nvPr/>
        </p:nvSpPr>
        <p:spPr>
          <a:xfrm>
            <a:off x="0" y="0"/>
            <a:ext cx="9161099" cy="24845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99" name="Shape 99"/>
          <p:cNvSpPr txBox="1"/>
          <p:nvPr>
            <p:ph idx="4294967295" type="title"/>
          </p:nvPr>
        </p:nvSpPr>
        <p:spPr>
          <a:xfrm>
            <a:off x="320250" y="366375"/>
            <a:ext cx="8520599" cy="7334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User Personas</a:t>
            </a:r>
          </a:p>
        </p:txBody>
      </p:sp>
      <p:pic>
        <p:nvPicPr>
          <p:cNvPr id="100" name="Shape 100"/>
          <p:cNvPicPr preferRelativeResize="0"/>
          <p:nvPr/>
        </p:nvPicPr>
        <p:blipFill>
          <a:blip r:embed="rId3">
            <a:alphaModFix/>
          </a:blip>
          <a:stretch>
            <a:fillRect/>
          </a:stretch>
        </p:blipFill>
        <p:spPr>
          <a:xfrm>
            <a:off x="5730776" y="779375"/>
            <a:ext cx="2099999" cy="2099400"/>
          </a:xfrm>
          <a:prstGeom prst="ellipse">
            <a:avLst/>
          </a:prstGeom>
          <a:noFill/>
          <a:ln>
            <a:noFill/>
          </a:ln>
        </p:spPr>
      </p:pic>
      <p:sp>
        <p:nvSpPr>
          <p:cNvPr id="101" name="Shape 101"/>
          <p:cNvSpPr txBox="1"/>
          <p:nvPr>
            <p:ph idx="4294967295" type="body"/>
          </p:nvPr>
        </p:nvSpPr>
        <p:spPr>
          <a:xfrm>
            <a:off x="1079483" y="2805187"/>
            <a:ext cx="2177399" cy="436200"/>
          </a:xfrm>
          <a:prstGeom prst="rect">
            <a:avLst/>
          </a:prstGeom>
        </p:spPr>
        <p:txBody>
          <a:bodyPr anchorCtr="0" anchor="t" bIns="91425" lIns="91425" rIns="91425" tIns="91425">
            <a:noAutofit/>
          </a:bodyPr>
          <a:lstStyle/>
          <a:p>
            <a:pPr lvl="0" rtl="0" algn="ctr">
              <a:spcBef>
                <a:spcPts val="0"/>
              </a:spcBef>
              <a:buNone/>
            </a:pPr>
            <a:r>
              <a:rPr lang="en" sz="1700">
                <a:solidFill>
                  <a:srgbClr val="FFFFFF"/>
                </a:solidFill>
              </a:rPr>
              <a:t>Paula Scott, Researcher</a:t>
            </a:r>
          </a:p>
        </p:txBody>
      </p:sp>
      <p:cxnSp>
        <p:nvCxnSpPr>
          <p:cNvPr id="102" name="Shape 102"/>
          <p:cNvCxnSpPr/>
          <p:nvPr/>
        </p:nvCxnSpPr>
        <p:spPr>
          <a:xfrm>
            <a:off x="3327800" y="3561937"/>
            <a:ext cx="270900" cy="0"/>
          </a:xfrm>
          <a:prstGeom prst="straightConnector1">
            <a:avLst/>
          </a:prstGeom>
          <a:noFill/>
          <a:ln cap="flat" cmpd="sng" w="9525">
            <a:solidFill>
              <a:schemeClr val="dk2"/>
            </a:solidFill>
            <a:prstDash val="solid"/>
            <a:round/>
            <a:headEnd len="lg" w="lg" type="none"/>
            <a:tailEnd len="lg" w="lg" type="none"/>
          </a:ln>
        </p:spPr>
      </p:cxnSp>
      <p:pic>
        <p:nvPicPr>
          <p:cNvPr id="103" name="Shape 103"/>
          <p:cNvPicPr preferRelativeResize="0"/>
          <p:nvPr/>
        </p:nvPicPr>
        <p:blipFill>
          <a:blip r:embed="rId4">
            <a:alphaModFix/>
          </a:blip>
          <a:stretch>
            <a:fillRect/>
          </a:stretch>
        </p:blipFill>
        <p:spPr>
          <a:xfrm>
            <a:off x="1118174" y="779075"/>
            <a:ext cx="2099999" cy="2099999"/>
          </a:xfrm>
          <a:prstGeom prst="ellipse">
            <a:avLst/>
          </a:prstGeom>
          <a:noFill/>
          <a:ln>
            <a:noFill/>
          </a:ln>
        </p:spPr>
      </p:pic>
      <p:sp>
        <p:nvSpPr>
          <p:cNvPr id="104" name="Shape 104"/>
          <p:cNvSpPr txBox="1"/>
          <p:nvPr>
            <p:ph idx="4294967295" type="body"/>
          </p:nvPr>
        </p:nvSpPr>
        <p:spPr>
          <a:xfrm>
            <a:off x="5692079" y="2805187"/>
            <a:ext cx="2177399" cy="436200"/>
          </a:xfrm>
          <a:prstGeom prst="rect">
            <a:avLst/>
          </a:prstGeom>
        </p:spPr>
        <p:txBody>
          <a:bodyPr anchorCtr="0" anchor="t" bIns="91425" lIns="91425" rIns="91425" tIns="91425">
            <a:noAutofit/>
          </a:bodyPr>
          <a:lstStyle/>
          <a:p>
            <a:pPr lvl="0" rtl="0" algn="ctr">
              <a:spcBef>
                <a:spcPts val="0"/>
              </a:spcBef>
              <a:buNone/>
            </a:pPr>
            <a:r>
              <a:rPr lang="en" sz="1700">
                <a:solidFill>
                  <a:srgbClr val="FFFFFF"/>
                </a:solidFill>
              </a:rPr>
              <a:t>Victor Brooks, Non-Researcher</a:t>
            </a:r>
          </a:p>
        </p:txBody>
      </p:sp>
      <p:cxnSp>
        <p:nvCxnSpPr>
          <p:cNvPr id="105" name="Shape 105"/>
          <p:cNvCxnSpPr/>
          <p:nvPr/>
        </p:nvCxnSpPr>
        <p:spPr>
          <a:xfrm>
            <a:off x="5554075" y="3561937"/>
            <a:ext cx="270900" cy="0"/>
          </a:xfrm>
          <a:prstGeom prst="straightConnector1">
            <a:avLst/>
          </a:prstGeom>
          <a:noFill/>
          <a:ln cap="flat" cmpd="sng" w="9525">
            <a:solidFill>
              <a:schemeClr val="dk2"/>
            </a:solidFill>
            <a:prstDash val="solid"/>
            <a:round/>
            <a:headEnd len="lg" w="lg" type="none"/>
            <a:tailEnd len="lg" w="lg" type="none"/>
          </a:ln>
        </p:spPr>
      </p:cxnSp>
      <p:cxnSp>
        <p:nvCxnSpPr>
          <p:cNvPr id="106" name="Shape 106"/>
          <p:cNvCxnSpPr/>
          <p:nvPr/>
        </p:nvCxnSpPr>
        <p:spPr>
          <a:xfrm>
            <a:off x="1118175" y="3561937"/>
            <a:ext cx="270900" cy="0"/>
          </a:xfrm>
          <a:prstGeom prst="straightConnector1">
            <a:avLst/>
          </a:prstGeom>
          <a:noFill/>
          <a:ln cap="flat" cmpd="sng" w="9525">
            <a:solidFill>
              <a:schemeClr val="dk2"/>
            </a:solidFill>
            <a:prstDash val="solid"/>
            <a:round/>
            <a:headEnd len="lg" w="lg" type="none"/>
            <a:tailEnd len="lg" w="lg" type="none"/>
          </a:ln>
        </p:spPr>
      </p:cxnSp>
      <p:sp>
        <p:nvSpPr>
          <p:cNvPr id="107" name="Shape 107"/>
          <p:cNvSpPr txBox="1"/>
          <p:nvPr>
            <p:ph idx="4294967295" type="body"/>
          </p:nvPr>
        </p:nvSpPr>
        <p:spPr>
          <a:xfrm>
            <a:off x="320250" y="3438125"/>
            <a:ext cx="3816299" cy="1637699"/>
          </a:xfrm>
          <a:prstGeom prst="rect">
            <a:avLst/>
          </a:prstGeom>
        </p:spPr>
        <p:txBody>
          <a:bodyPr anchorCtr="0" anchor="t" bIns="91425" lIns="91425" rIns="91425" tIns="91425">
            <a:noAutofit/>
          </a:bodyPr>
          <a:lstStyle/>
          <a:p>
            <a:pPr lvl="0" rtl="0" algn="ctr">
              <a:spcBef>
                <a:spcPts val="0"/>
              </a:spcBef>
              <a:buNone/>
            </a:pPr>
            <a:r>
              <a:rPr lang="en" sz="1200">
                <a:solidFill>
                  <a:srgbClr val="FFFFFF"/>
                </a:solidFill>
              </a:rPr>
              <a:t>35 years old, holds a CS degree. </a:t>
            </a:r>
          </a:p>
          <a:p>
            <a:pPr lvl="0" rtl="0" algn="ctr">
              <a:spcBef>
                <a:spcPts val="0"/>
              </a:spcBef>
              <a:buNone/>
            </a:pPr>
            <a:r>
              <a:rPr lang="en" sz="1200">
                <a:solidFill>
                  <a:srgbClr val="FFFFFF"/>
                </a:solidFill>
              </a:rPr>
              <a:t>Has been working as a software engineer in a mid-sized company for 6 years.</a:t>
            </a:r>
          </a:p>
          <a:p>
            <a:pPr lvl="0" rtl="0" algn="ctr">
              <a:spcBef>
                <a:spcPts val="0"/>
              </a:spcBef>
              <a:buNone/>
            </a:pPr>
            <a:r>
              <a:rPr lang="en" sz="1200">
                <a:solidFill>
                  <a:srgbClr val="FFFFFF"/>
                </a:solidFill>
              </a:rPr>
              <a:t>Together with a team, faces the challenge to improve search system.</a:t>
            </a:r>
          </a:p>
          <a:p>
            <a:pPr lvl="0" rtl="0" algn="ctr">
              <a:spcBef>
                <a:spcPts val="0"/>
              </a:spcBef>
              <a:buNone/>
            </a:pPr>
            <a:r>
              <a:t/>
            </a:r>
            <a:endParaRPr sz="1200">
              <a:solidFill>
                <a:srgbClr val="FFFFFF"/>
              </a:solidFill>
            </a:endParaRPr>
          </a:p>
        </p:txBody>
      </p:sp>
      <p:cxnSp>
        <p:nvCxnSpPr>
          <p:cNvPr id="108" name="Shape 108"/>
          <p:cNvCxnSpPr/>
          <p:nvPr/>
        </p:nvCxnSpPr>
        <p:spPr>
          <a:xfrm>
            <a:off x="7747050" y="3561937"/>
            <a:ext cx="270900" cy="0"/>
          </a:xfrm>
          <a:prstGeom prst="straightConnector1">
            <a:avLst/>
          </a:prstGeom>
          <a:noFill/>
          <a:ln cap="flat" cmpd="sng" w="9525">
            <a:solidFill>
              <a:schemeClr val="dk2"/>
            </a:solidFill>
            <a:prstDash val="solid"/>
            <a:round/>
            <a:headEnd len="lg" w="lg" type="none"/>
            <a:tailEnd len="lg" w="lg" type="none"/>
          </a:ln>
        </p:spPr>
      </p:cxnSp>
      <p:sp>
        <p:nvSpPr>
          <p:cNvPr id="109" name="Shape 109"/>
          <p:cNvSpPr txBox="1"/>
          <p:nvPr>
            <p:ph idx="4294967295" type="body"/>
          </p:nvPr>
        </p:nvSpPr>
        <p:spPr>
          <a:xfrm>
            <a:off x="4600075" y="3438125"/>
            <a:ext cx="4361399" cy="1513799"/>
          </a:xfrm>
          <a:prstGeom prst="rect">
            <a:avLst/>
          </a:prstGeom>
        </p:spPr>
        <p:txBody>
          <a:bodyPr anchorCtr="0" anchor="t" bIns="91425" lIns="91425" rIns="91425" tIns="91425">
            <a:noAutofit/>
          </a:bodyPr>
          <a:lstStyle/>
          <a:p>
            <a:pPr lvl="0" rtl="0" algn="ctr">
              <a:spcBef>
                <a:spcPts val="0"/>
              </a:spcBef>
              <a:buNone/>
            </a:pPr>
            <a:r>
              <a:rPr lang="en" sz="1200">
                <a:solidFill>
                  <a:srgbClr val="FFFFFF"/>
                </a:solidFill>
              </a:rPr>
              <a:t>28 years old, creative casual computer user.</a:t>
            </a:r>
          </a:p>
          <a:p>
            <a:pPr lvl="0" rtl="0" algn="ctr">
              <a:spcBef>
                <a:spcPts val="0"/>
              </a:spcBef>
              <a:buNone/>
            </a:pPr>
            <a:r>
              <a:rPr lang="en" sz="1200">
                <a:solidFill>
                  <a:srgbClr val="FFFFFF"/>
                </a:solidFill>
              </a:rPr>
              <a:t>Interested in technology and writing.</a:t>
            </a:r>
          </a:p>
          <a:p>
            <a:pPr lvl="0" rtl="0" algn="ctr">
              <a:spcBef>
                <a:spcPts val="0"/>
              </a:spcBef>
              <a:buNone/>
            </a:pPr>
            <a:r>
              <a:rPr lang="en" sz="1200">
                <a:solidFill>
                  <a:srgbClr val="FFFFFF"/>
                </a:solidFill>
              </a:rPr>
              <a:t>Updates his blog on a weekly basis and writes about latest web application developments.</a:t>
            </a:r>
          </a:p>
          <a:p>
            <a:pPr lvl="0" rtl="0" algn="ctr">
              <a:spcBef>
                <a:spcPts val="0"/>
              </a:spcBef>
              <a:buNone/>
            </a:pPr>
            <a:r>
              <a:rPr lang="en" sz="1200">
                <a:solidFill>
                  <a:srgbClr val="FFFFFF"/>
                </a:solidFill>
              </a:rPr>
              <a:t>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0"/>
            <a:ext cx="8520599" cy="640499"/>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Features</a:t>
            </a:r>
          </a:p>
        </p:txBody>
      </p:sp>
      <p:sp>
        <p:nvSpPr>
          <p:cNvPr id="115" name="Shape 115"/>
          <p:cNvSpPr txBox="1"/>
          <p:nvPr>
            <p:ph idx="1" type="body"/>
          </p:nvPr>
        </p:nvSpPr>
        <p:spPr>
          <a:xfrm>
            <a:off x="282925" y="871300"/>
            <a:ext cx="3999899" cy="4008299"/>
          </a:xfrm>
          <a:prstGeom prst="rect">
            <a:avLst/>
          </a:prstGeom>
        </p:spPr>
        <p:txBody>
          <a:bodyPr anchorCtr="0" anchor="t" bIns="91425" lIns="91425" rIns="91425" tIns="91425">
            <a:noAutofit/>
          </a:bodyPr>
          <a:lstStyle/>
          <a:p>
            <a:pPr indent="-228600" lvl="0" marL="457200" rtl="0">
              <a:spcBef>
                <a:spcPts val="0"/>
              </a:spcBef>
            </a:pPr>
            <a:r>
              <a:rPr lang="en"/>
              <a:t>User Profiles</a:t>
            </a:r>
          </a:p>
          <a:p>
            <a:pPr lvl="0" rtl="0">
              <a:spcBef>
                <a:spcPts val="0"/>
              </a:spcBef>
              <a:buNone/>
            </a:pPr>
            <a:r>
              <a:t/>
            </a:r>
            <a:endParaRPr/>
          </a:p>
          <a:p>
            <a:pPr indent="-228600" lvl="0" marL="457200" rtl="0">
              <a:spcBef>
                <a:spcPts val="0"/>
              </a:spcBef>
            </a:pPr>
            <a:r>
              <a:rPr lang="en"/>
              <a:t>Participation in </a:t>
            </a:r>
            <a:r>
              <a:rPr i="1" lang="en"/>
              <a:t>trecs</a:t>
            </a:r>
          </a:p>
          <a:p>
            <a:pPr lvl="0" rtl="0">
              <a:spcBef>
                <a:spcPts val="0"/>
              </a:spcBef>
              <a:buNone/>
            </a:pPr>
            <a:r>
              <a:t/>
            </a:r>
            <a:endParaRPr/>
          </a:p>
          <a:p>
            <a:pPr indent="-228600" lvl="0" marL="457200" rtl="0">
              <a:spcBef>
                <a:spcPts val="0"/>
              </a:spcBef>
            </a:pPr>
            <a:r>
              <a:rPr lang="en"/>
              <a:t>Evaluation</a:t>
            </a:r>
          </a:p>
          <a:p>
            <a:pPr lvl="0" rtl="0">
              <a:spcBef>
                <a:spcPts val="0"/>
              </a:spcBef>
              <a:buNone/>
            </a:pPr>
            <a:r>
              <a:t/>
            </a:r>
            <a:endParaRPr/>
          </a:p>
          <a:p>
            <a:pPr indent="-228600" lvl="0" marL="457200" rtl="0">
              <a:spcBef>
                <a:spcPts val="0"/>
              </a:spcBef>
            </a:pPr>
            <a:r>
              <a:rPr lang="en"/>
              <a:t>Feedback</a:t>
            </a:r>
          </a:p>
          <a:p>
            <a:pPr lvl="0" rtl="0">
              <a:spcBef>
                <a:spcPts val="0"/>
              </a:spcBef>
              <a:buNone/>
            </a:pPr>
            <a:r>
              <a:t/>
            </a:r>
            <a:endParaRPr/>
          </a:p>
          <a:p>
            <a:pPr indent="-228600" lvl="0" marL="457200" rtl="0">
              <a:spcBef>
                <a:spcPts val="0"/>
              </a:spcBef>
            </a:pPr>
            <a:r>
              <a:rPr lang="en"/>
              <a:t>Statistics and rankings</a:t>
            </a:r>
          </a:p>
        </p:txBody>
      </p:sp>
      <p:sp>
        <p:nvSpPr>
          <p:cNvPr id="116" name="Shape 116"/>
          <p:cNvSpPr txBox="1"/>
          <p:nvPr>
            <p:ph idx="2" type="body"/>
          </p:nvPr>
        </p:nvSpPr>
        <p:spPr>
          <a:xfrm>
            <a:off x="4832400" y="685975"/>
            <a:ext cx="3999899" cy="4121700"/>
          </a:xfrm>
          <a:prstGeom prst="rect">
            <a:avLst/>
          </a:prstGeom>
        </p:spPr>
        <p:txBody>
          <a:bodyPr anchorCtr="0" anchor="t" bIns="91425" lIns="91425" rIns="91425" tIns="91425">
            <a:noAutofit/>
          </a:bodyPr>
          <a:lstStyle/>
          <a:p>
            <a:pPr lvl="0" rtl="0">
              <a:spcBef>
                <a:spcPts val="0"/>
              </a:spcBef>
              <a:buNone/>
            </a:pPr>
            <a:r>
              <a:rPr lang="en" sz="1000"/>
              <a:t>Researchers can create profiles to communicate with other researchers by </a:t>
            </a:r>
            <a:r>
              <a:rPr lang="en" sz="1100"/>
              <a:t>creating a user bio, as well as uploading a profile picture and having a link to their own websites.</a:t>
            </a:r>
          </a:p>
          <a:p>
            <a:pPr lvl="0" rtl="0">
              <a:spcBef>
                <a:spcPts val="0"/>
              </a:spcBef>
              <a:buNone/>
            </a:pPr>
            <a:r>
              <a:rPr lang="en" sz="1100"/>
              <a:t>Researchers can participate in treks to assess their information retrieval systems and compete with other researchers for a place in the rankings.</a:t>
            </a:r>
          </a:p>
          <a:p>
            <a:pPr lvl="0" rtl="0">
              <a:spcBef>
                <a:spcPts val="0"/>
              </a:spcBef>
              <a:buNone/>
            </a:pPr>
            <a:r>
              <a:rPr lang="en" sz="1100"/>
              <a:t>Evaluation and feedback allow researchers to see issues with their information systems and allows them to see the strengths and weaknesses of their system, as well as see how their systems compare to those of other researchers. </a:t>
            </a:r>
          </a:p>
          <a:p>
            <a:pPr lvl="0">
              <a:spcBef>
                <a:spcPts val="0"/>
              </a:spcBef>
              <a:buNone/>
            </a:pPr>
            <a:r>
              <a:rPr lang="en" sz="1100"/>
              <a:t>Both researchers and non-researchers can view detailed statistics to see how well current retrieval systems are performing in completing tasks as well as seeing which systems are performing the best.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04800" y="309350"/>
            <a:ext cx="8537700" cy="748200"/>
          </a:xfrm>
          <a:prstGeom prst="rect">
            <a:avLst/>
          </a:prstGeom>
        </p:spPr>
        <p:txBody>
          <a:bodyPr anchorCtr="0" anchor="t" bIns="91425" lIns="91425" rIns="91425" tIns="91425">
            <a:noAutofit/>
          </a:bodyPr>
          <a:lstStyle/>
          <a:p>
            <a:pPr lvl="0" algn="ctr">
              <a:spcBef>
                <a:spcPts val="0"/>
              </a:spcBef>
              <a:buNone/>
            </a:pPr>
            <a:r>
              <a:rPr lang="en" sz="4200">
                <a:solidFill>
                  <a:srgbClr val="0000FF"/>
                </a:solidFill>
              </a:rPr>
              <a:t>ER Diagram</a:t>
            </a:r>
          </a:p>
        </p:txBody>
      </p:sp>
      <p:pic>
        <p:nvPicPr>
          <p:cNvPr id="122" name="Shape 122"/>
          <p:cNvPicPr preferRelativeResize="0"/>
          <p:nvPr/>
        </p:nvPicPr>
        <p:blipFill>
          <a:blip r:embed="rId3">
            <a:alphaModFix/>
          </a:blip>
          <a:stretch>
            <a:fillRect/>
          </a:stretch>
        </p:blipFill>
        <p:spPr>
          <a:xfrm>
            <a:off x="114100" y="1518650"/>
            <a:ext cx="5415975" cy="32204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